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7B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79911" autoAdjust="0"/>
  </p:normalViewPr>
  <p:slideViewPr>
    <p:cSldViewPr>
      <p:cViewPr varScale="1">
        <p:scale>
          <a:sx n="66" d="100"/>
          <a:sy n="66" d="100"/>
        </p:scale>
        <p:origin x="-75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A3BAA-BEBD-43BC-A7F8-DA4FCB5F5B90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F2488-325C-42E5-9B07-CBD19A59E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6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tufts.edu/greatdiseases/modules/neurological-disease/multimedia-backup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tufts.edu/greatdiseases/modules/neurological-disease/multimedia-backup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v=jTj3a2nHw8k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having difficulties playing this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through the PowerPoint slide, you can access it online at: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http://sites.tufts.edu/greatdiseases/modules/neurological-disease/multimedia-backup/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2488-325C-42E5-9B07-CBD19A59E74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A27E3-38E6-4CAE-BC14-A6B2F30C20E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5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A27E3-38E6-4CAE-BC14-A6B2F30C20E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55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Metabolic cues - glucose levels, </a:t>
            </a:r>
            <a:r>
              <a:rPr lang="en-US" dirty="0" err="1" smtClean="0">
                <a:ea typeface="ＭＳ Ｐゴシック" pitchFamily="34" charset="-128"/>
              </a:rPr>
              <a:t>leptin</a:t>
            </a:r>
            <a:r>
              <a:rPr lang="en-US" dirty="0" smtClean="0">
                <a:ea typeface="ＭＳ Ｐゴシック" pitchFamily="34" charset="-128"/>
              </a:rPr>
              <a:t> and ghrelin all affect activity of </a:t>
            </a:r>
            <a:r>
              <a:rPr lang="en-US" dirty="0" err="1" smtClean="0">
                <a:ea typeface="ＭＳ Ｐゴシック" pitchFamily="34" charset="-128"/>
              </a:rPr>
              <a:t>orexin</a:t>
            </a:r>
            <a:r>
              <a:rPr lang="en-US" dirty="0" smtClean="0">
                <a:ea typeface="ＭＳ Ｐゴシック" pitchFamily="34" charset="-128"/>
              </a:rPr>
              <a:t> neurons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Light/dark cycle - SCN encodes body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clock influences activity of </a:t>
            </a:r>
            <a:r>
              <a:rPr lang="en-US" altLang="ja-JP" dirty="0" err="1" smtClean="0">
                <a:ea typeface="ＭＳ Ｐゴシック" pitchFamily="34" charset="-128"/>
              </a:rPr>
              <a:t>orexin</a:t>
            </a:r>
            <a:r>
              <a:rPr lang="en-US" altLang="ja-JP" dirty="0" smtClean="0">
                <a:ea typeface="ＭＳ Ｐゴシック" pitchFamily="34" charset="-128"/>
              </a:rPr>
              <a:t> neurons</a:t>
            </a:r>
            <a:endParaRPr lang="en-US" dirty="0" smtClean="0"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A27E3-38E6-4CAE-BC14-A6B2F30C20E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8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Metabolic cues - glucose levels, </a:t>
            </a:r>
            <a:r>
              <a:rPr lang="en-US" dirty="0" err="1" smtClean="0">
                <a:ea typeface="ＭＳ Ｐゴシック" pitchFamily="34" charset="-128"/>
              </a:rPr>
              <a:t>leptin</a:t>
            </a:r>
            <a:r>
              <a:rPr lang="en-US" dirty="0" smtClean="0">
                <a:ea typeface="ＭＳ Ｐゴシック" pitchFamily="34" charset="-128"/>
              </a:rPr>
              <a:t> and ghrelin all affect activity of </a:t>
            </a:r>
            <a:r>
              <a:rPr lang="en-US" dirty="0" err="1" smtClean="0">
                <a:ea typeface="ＭＳ Ｐゴシック" pitchFamily="34" charset="-128"/>
              </a:rPr>
              <a:t>orexin</a:t>
            </a:r>
            <a:r>
              <a:rPr lang="en-US" dirty="0" smtClean="0">
                <a:ea typeface="ＭＳ Ｐゴシック" pitchFamily="34" charset="-128"/>
              </a:rPr>
              <a:t> neurons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Light/dark cycle - SCN encodes body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clock influences activity of </a:t>
            </a:r>
            <a:r>
              <a:rPr lang="en-US" altLang="ja-JP" dirty="0" err="1" smtClean="0">
                <a:ea typeface="ＭＳ Ｐゴシック" pitchFamily="34" charset="-128"/>
              </a:rPr>
              <a:t>orexin</a:t>
            </a:r>
            <a:r>
              <a:rPr lang="en-US" altLang="ja-JP" dirty="0" smtClean="0">
                <a:ea typeface="ＭＳ Ｐゴシック" pitchFamily="34" charset="-128"/>
              </a:rPr>
              <a:t> neurons</a:t>
            </a:r>
            <a:endParaRPr lang="en-US" dirty="0" smtClean="0"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A27E3-38E6-4CAE-BC14-A6B2F30C20E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8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Metabolic cues - glucose levels, </a:t>
            </a:r>
            <a:r>
              <a:rPr lang="en-US" dirty="0" err="1" smtClean="0">
                <a:ea typeface="ＭＳ Ｐゴシック" pitchFamily="34" charset="-128"/>
              </a:rPr>
              <a:t>leptin</a:t>
            </a:r>
            <a:r>
              <a:rPr lang="en-US" dirty="0" smtClean="0">
                <a:ea typeface="ＭＳ Ｐゴシック" pitchFamily="34" charset="-128"/>
              </a:rPr>
              <a:t> and ghrelin all affect activity of </a:t>
            </a:r>
            <a:r>
              <a:rPr lang="en-US" dirty="0" err="1" smtClean="0">
                <a:ea typeface="ＭＳ Ｐゴシック" pitchFamily="34" charset="-128"/>
              </a:rPr>
              <a:t>orexin</a:t>
            </a:r>
            <a:r>
              <a:rPr lang="en-US" dirty="0" smtClean="0">
                <a:ea typeface="ＭＳ Ｐゴシック" pitchFamily="34" charset="-128"/>
              </a:rPr>
              <a:t> neurons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Light/dark cycle - SCN encodes body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clock influences activity of </a:t>
            </a:r>
            <a:r>
              <a:rPr lang="en-US" altLang="ja-JP" dirty="0" err="1" smtClean="0">
                <a:ea typeface="ＭＳ Ｐゴシック" pitchFamily="34" charset="-128"/>
              </a:rPr>
              <a:t>orexin</a:t>
            </a:r>
            <a:r>
              <a:rPr lang="en-US" altLang="ja-JP" dirty="0" smtClean="0">
                <a:ea typeface="ＭＳ Ｐゴシック" pitchFamily="34" charset="-128"/>
              </a:rPr>
              <a:t> neurons</a:t>
            </a:r>
            <a:endParaRPr lang="en-US" dirty="0" smtClean="0"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A27E3-38E6-4CAE-BC14-A6B2F30C20E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83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Metabolic cues - glucose levels, </a:t>
            </a:r>
            <a:r>
              <a:rPr lang="en-US" dirty="0" err="1" smtClean="0">
                <a:ea typeface="ＭＳ Ｐゴシック" pitchFamily="34" charset="-128"/>
              </a:rPr>
              <a:t>leptin</a:t>
            </a:r>
            <a:r>
              <a:rPr lang="en-US" dirty="0" smtClean="0">
                <a:ea typeface="ＭＳ Ｐゴシック" pitchFamily="34" charset="-128"/>
              </a:rPr>
              <a:t> and ghrelin all affect activity of </a:t>
            </a:r>
            <a:r>
              <a:rPr lang="en-US" dirty="0" err="1" smtClean="0">
                <a:ea typeface="ＭＳ Ｐゴシック" pitchFamily="34" charset="-128"/>
              </a:rPr>
              <a:t>orexin</a:t>
            </a:r>
            <a:r>
              <a:rPr lang="en-US" dirty="0" smtClean="0">
                <a:ea typeface="ＭＳ Ｐゴシック" pitchFamily="34" charset="-128"/>
              </a:rPr>
              <a:t> neurons</a:t>
            </a:r>
          </a:p>
          <a:p>
            <a:pPr eaLnBrk="1" hangingPunct="1"/>
            <a:r>
              <a:rPr lang="en-US" dirty="0" smtClean="0">
                <a:ea typeface="ＭＳ Ｐゴシック" pitchFamily="34" charset="-128"/>
              </a:rPr>
              <a:t>Light/dark cycle - SCN encodes body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clock influences activity of </a:t>
            </a:r>
            <a:r>
              <a:rPr lang="en-US" altLang="ja-JP" dirty="0" err="1" smtClean="0">
                <a:ea typeface="ＭＳ Ｐゴシック" pitchFamily="34" charset="-128"/>
              </a:rPr>
              <a:t>orexin</a:t>
            </a:r>
            <a:r>
              <a:rPr lang="en-US" altLang="ja-JP" dirty="0" smtClean="0">
                <a:ea typeface="ＭＳ Ｐゴシック" pitchFamily="34" charset="-128"/>
              </a:rPr>
              <a:t> neurons</a:t>
            </a:r>
            <a:endParaRPr lang="en-US" dirty="0" smtClean="0">
              <a:ea typeface="ＭＳ Ｐゴシック" pitchFamily="34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A27E3-38E6-4CAE-BC14-A6B2F30C20E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83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having difficulties playing this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through the PowerPoint slide, you can access it online at: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http://sites.tufts.edu/greatdiseases/modules/neurological-disease/multimedia-backup/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or</a:t>
            </a:r>
            <a:endParaRPr lang="en-US" smtClean="0">
              <a:effectLst/>
            </a:endParaRPr>
          </a:p>
          <a:p>
            <a:endParaRPr lang="en-US" dirty="0" smtClean="0">
              <a:ea typeface="ＭＳ Ｐゴシック" pitchFamily="34" charset="-128"/>
              <a:hlinkClick r:id="rId4"/>
            </a:endParaRPr>
          </a:p>
          <a:p>
            <a:endParaRPr lang="en-US" dirty="0" smtClean="0">
              <a:ea typeface="ＭＳ Ｐゴシック" pitchFamily="34" charset="-128"/>
              <a:hlinkClick r:id="rId4"/>
            </a:endParaRPr>
          </a:p>
          <a:p>
            <a:r>
              <a:rPr lang="en-US" dirty="0" smtClean="0">
                <a:ea typeface="ＭＳ Ｐゴシック" pitchFamily="34" charset="-128"/>
                <a:hlinkClick r:id="rId4"/>
              </a:rPr>
              <a:t>http</a:t>
            </a:r>
            <a:r>
              <a:rPr lang="en-US" dirty="0" smtClean="0">
                <a:ea typeface="ＭＳ Ｐゴシック" pitchFamily="34" charset="-128"/>
                <a:hlinkClick r:id="rId4"/>
              </a:rPr>
              <a:t>://www.youtube.com/watch?v=jTj3a2nHw8k</a:t>
            </a:r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/>
            </a:r>
            <a:br>
              <a:rPr lang="en-US" dirty="0" smtClean="0">
                <a:ea typeface="ＭＳ Ｐゴシック" pitchFamily="34" charset="-128"/>
              </a:rPr>
            </a:b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D5D12AF-C8E4-4919-B778-5D5698FAB2B9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8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0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6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7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6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8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5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7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5ADB3-2238-403D-9537-C58414720545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1C9FA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23923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Neurological Disorders</a:t>
            </a:r>
            <a:br>
              <a:rPr lang="en-US" dirty="0" smtClean="0"/>
            </a:br>
            <a:r>
              <a:rPr lang="en-US" dirty="0" smtClean="0"/>
              <a:t>Lesson 4.3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1542871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Gill Sans"/>
                <a:cs typeface="Gill Sans"/>
              </a:rPr>
              <a:t>What makes us go to sleep </a:t>
            </a:r>
            <a:r>
              <a:rPr lang="en-US" sz="3600" b="1" smtClean="0">
                <a:latin typeface="Gill Sans"/>
                <a:cs typeface="Gill Sans"/>
              </a:rPr>
              <a:t>and wake </a:t>
            </a:r>
            <a:r>
              <a:rPr lang="en-US" sz="3600" b="1" dirty="0" smtClean="0">
                <a:latin typeface="Gill Sans"/>
                <a:cs typeface="Gill Sans"/>
              </a:rPr>
              <a:t>up?</a:t>
            </a:r>
            <a:endParaRPr lang="en-US" sz="3600" b="1" dirty="0">
              <a:latin typeface="Gill Sans"/>
              <a:cs typeface="Gill Sans"/>
            </a:endParaRPr>
          </a:p>
        </p:txBody>
      </p:sp>
      <p:pic>
        <p:nvPicPr>
          <p:cNvPr id="11" name="Picture 4" descr="http://i1-news.softpedia-static.com/images/news2/More-and-More-Sleep-Deprived-Teen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19397"/>
            <a:ext cx="3048000" cy="30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t="27754" r="47083" b="25265"/>
          <a:stretch/>
        </p:blipFill>
        <p:spPr bwMode="auto">
          <a:xfrm>
            <a:off x="4968498" y="4276607"/>
            <a:ext cx="1889502" cy="212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But how is the transition from sleep to wake (and vice versa) controlled?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What makes us feel tired and sleepy? </a:t>
            </a:r>
          </a:p>
          <a:p>
            <a:pPr lvl="1"/>
            <a:r>
              <a:rPr lang="en-US" dirty="0" smtClean="0"/>
              <a:t>It’s dark </a:t>
            </a:r>
          </a:p>
          <a:p>
            <a:pPr lvl="1"/>
            <a:r>
              <a:rPr lang="en-US" dirty="0" smtClean="0"/>
              <a:t>You just ate and your stomach is full</a:t>
            </a:r>
          </a:p>
          <a:p>
            <a:pPr lvl="1"/>
            <a:r>
              <a:rPr lang="en-US" dirty="0" smtClean="0"/>
              <a:t>You feel relaxed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What makes us feel awake and alert?</a:t>
            </a:r>
          </a:p>
          <a:p>
            <a:pPr lvl="1"/>
            <a:r>
              <a:rPr lang="en-US" dirty="0" smtClean="0"/>
              <a:t>It’s light</a:t>
            </a:r>
            <a:endParaRPr lang="en-US" dirty="0"/>
          </a:p>
          <a:p>
            <a:pPr lvl="1"/>
            <a:r>
              <a:rPr lang="en-US" dirty="0"/>
              <a:t>You just slept</a:t>
            </a:r>
          </a:p>
          <a:p>
            <a:pPr lvl="1"/>
            <a:r>
              <a:rPr lang="en-US" dirty="0"/>
              <a:t>You feel stressed</a:t>
            </a:r>
          </a:p>
          <a:p>
            <a:endParaRPr lang="en-US" dirty="0" smtClean="0"/>
          </a:p>
          <a:p>
            <a:r>
              <a:rPr lang="en-US" dirty="0">
                <a:ea typeface="ＭＳ Ｐゴシック" pitchFamily="34" charset="-128"/>
              </a:rPr>
              <a:t>Neurons sensitive to </a:t>
            </a:r>
            <a:r>
              <a:rPr lang="en-US" dirty="0" smtClean="0">
                <a:ea typeface="ＭＳ Ｐゴシック" pitchFamily="34" charset="-128"/>
              </a:rPr>
              <a:t>these signals, particularly light </a:t>
            </a:r>
            <a:r>
              <a:rPr lang="en-US" dirty="0">
                <a:ea typeface="ＭＳ Ｐゴシック" pitchFamily="34" charset="-128"/>
              </a:rPr>
              <a:t>and </a:t>
            </a:r>
            <a:r>
              <a:rPr lang="en-US" dirty="0" smtClean="0">
                <a:ea typeface="ＭＳ Ｐゴシック" pitchFamily="34" charset="-128"/>
              </a:rPr>
              <a:t>dark, </a:t>
            </a:r>
            <a:r>
              <a:rPr lang="en-US" dirty="0">
                <a:ea typeface="ＭＳ Ｐゴシック" pitchFamily="34" charset="-128"/>
              </a:rPr>
              <a:t>switch the </a:t>
            </a:r>
            <a:r>
              <a:rPr lang="en-US" dirty="0" smtClean="0">
                <a:ea typeface="ＭＳ Ｐゴシック" pitchFamily="34" charset="-128"/>
              </a:rPr>
              <a:t>“wake up” and “go to sleep” areas </a:t>
            </a:r>
            <a:r>
              <a:rPr lang="en-US" dirty="0">
                <a:ea typeface="ＭＳ Ｐゴシック" pitchFamily="34" charset="-128"/>
              </a:rPr>
              <a:t>on and off</a:t>
            </a:r>
            <a:r>
              <a:rPr lang="en-US" dirty="0" smtClean="0">
                <a:ea typeface="ＭＳ Ｐゴシック" pitchFamily="34" charset="-128"/>
              </a:rPr>
              <a:t>.</a:t>
            </a:r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5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RAIN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3258" r="2665" b="4541"/>
          <a:stretch/>
        </p:blipFill>
        <p:spPr bwMode="auto">
          <a:xfrm>
            <a:off x="304800" y="1538664"/>
            <a:ext cx="3529022" cy="313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_neuro_brain_orexin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1"/>
          <a:stretch/>
        </p:blipFill>
        <p:spPr bwMode="auto">
          <a:xfrm>
            <a:off x="4572000" y="2990347"/>
            <a:ext cx="4086140" cy="3376029"/>
          </a:xfrm>
          <a:prstGeom prst="rect">
            <a:avLst/>
          </a:prstGeom>
          <a:noFill/>
          <a:ln w="2540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3108513"/>
            <a:ext cx="609600" cy="503049"/>
          </a:xfrm>
          <a:prstGeom prst="rect">
            <a:avLst/>
          </a:prstGeom>
          <a:noFill/>
          <a:ln w="381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905000" y="2990347"/>
            <a:ext cx="2667000" cy="118166"/>
          </a:xfrm>
          <a:prstGeom prst="line">
            <a:avLst/>
          </a:prstGeom>
          <a:ln w="25400">
            <a:solidFill>
              <a:srgbClr val="FF7C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20498" y="3600911"/>
            <a:ext cx="2651502" cy="2765465"/>
          </a:xfrm>
          <a:prstGeom prst="line">
            <a:avLst/>
          </a:prstGeom>
          <a:ln w="25400">
            <a:solidFill>
              <a:srgbClr val="FF7C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029200" y="5937864"/>
            <a:ext cx="19050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b="1" dirty="0" err="1" smtClean="0">
                <a:latin typeface="+mn-lt"/>
              </a:rPr>
              <a:t>Orexin</a:t>
            </a:r>
            <a:r>
              <a:rPr lang="en-US" sz="2000" b="1" dirty="0" smtClean="0">
                <a:latin typeface="+mn-lt"/>
              </a:rPr>
              <a:t> neurons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218694" y="4861758"/>
            <a:ext cx="0" cy="1122600"/>
          </a:xfrm>
          <a:prstGeom prst="line">
            <a:avLst/>
          </a:prstGeom>
          <a:ln w="31750">
            <a:solidFill>
              <a:schemeClr val="tx1"/>
            </a:soli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 err="1" smtClean="0"/>
              <a:t>Orexin</a:t>
            </a:r>
            <a:r>
              <a:rPr lang="en-US" sz="2900" dirty="0" smtClean="0"/>
              <a:t> neurons in our hypothalamus are activated by signals that keep us awake.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31610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2900" dirty="0" err="1" smtClean="0"/>
              <a:t>Orexin</a:t>
            </a:r>
            <a:r>
              <a:rPr lang="en-US" sz="2900" dirty="0" smtClean="0"/>
              <a:t> neurons are activated by signals that keep us awake, and can activate the arousal neurons.</a:t>
            </a:r>
            <a:endParaRPr lang="en-US" sz="2900" dirty="0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3962400" y="1981200"/>
            <a:ext cx="1371600" cy="1371600"/>
          </a:xfrm>
          <a:prstGeom prst="ellipse">
            <a:avLst/>
          </a:prstGeom>
          <a:solidFill>
            <a:srgbClr val="DE7CAC"/>
          </a:solidFill>
          <a:ln w="9525">
            <a:solidFill>
              <a:srgbClr val="DE7CA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133600" y="1581090"/>
            <a:ext cx="7016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Light</a:t>
            </a: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rot="17410042" flipH="1">
            <a:off x="3381779" y="1503072"/>
            <a:ext cx="92075" cy="11001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733800" y="150495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err="1" smtClean="0">
                <a:latin typeface="+mn-lt"/>
              </a:rPr>
              <a:t>Orexin</a:t>
            </a:r>
            <a:r>
              <a:rPr lang="en-US" sz="2000" b="1" dirty="0" smtClean="0">
                <a:latin typeface="+mn-lt"/>
              </a:rPr>
              <a:t> neurons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6393124" y="4338638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rot="-920969">
            <a:off x="1793163" y="4627219"/>
            <a:ext cx="5216015" cy="143178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3810000" y="5334000"/>
            <a:ext cx="990600" cy="1066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62942" y="4572000"/>
            <a:ext cx="3289300" cy="304800"/>
            <a:chOff x="1872" y="1872"/>
            <a:chExt cx="1632" cy="192"/>
          </a:xfrm>
        </p:grpSpPr>
        <p:sp>
          <p:nvSpPr>
            <p:cNvPr id="27" name="Line 17"/>
            <p:cNvSpPr>
              <a:spLocks noChangeShapeType="1"/>
            </p:cNvSpPr>
            <p:nvPr/>
          </p:nvSpPr>
          <p:spPr bwMode="auto">
            <a:xfrm>
              <a:off x="1872" y="1968"/>
              <a:ext cx="1632" cy="0"/>
            </a:xfrm>
            <a:prstGeom prst="lin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3504" y="1872"/>
              <a:ext cx="0" cy="192"/>
            </a:xfrm>
            <a:prstGeom prst="lin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 rot="10800000">
            <a:off x="2761345" y="4876799"/>
            <a:ext cx="3289300" cy="304800"/>
            <a:chOff x="1872" y="1872"/>
            <a:chExt cx="1632" cy="192"/>
          </a:xfrm>
        </p:grpSpPr>
        <p:sp>
          <p:nvSpPr>
            <p:cNvPr id="36" name="Line 17"/>
            <p:cNvSpPr>
              <a:spLocks noChangeShapeType="1"/>
            </p:cNvSpPr>
            <p:nvPr/>
          </p:nvSpPr>
          <p:spPr bwMode="auto">
            <a:xfrm>
              <a:off x="1872" y="1968"/>
              <a:ext cx="163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3504" y="1872"/>
              <a:ext cx="0" cy="19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Oval 3"/>
          <p:cNvSpPr>
            <a:spLocks noChangeArrowheads="1"/>
          </p:cNvSpPr>
          <p:nvPr/>
        </p:nvSpPr>
        <p:spPr bwMode="auto">
          <a:xfrm>
            <a:off x="1660405" y="4368800"/>
            <a:ext cx="914400" cy="9144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7386638" y="4473575"/>
            <a:ext cx="1071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Arousal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neurons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838200" y="4625975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VLPO</a:t>
            </a:r>
          </a:p>
        </p:txBody>
      </p:sp>
      <p:sp>
        <p:nvSpPr>
          <p:cNvPr id="42" name="Line 13"/>
          <p:cNvSpPr>
            <a:spLocks noChangeShapeType="1"/>
          </p:cNvSpPr>
          <p:nvPr/>
        </p:nvSpPr>
        <p:spPr bwMode="auto">
          <a:xfrm rot="19091107">
            <a:off x="5386022" y="2618271"/>
            <a:ext cx="104778" cy="2024175"/>
          </a:xfrm>
          <a:prstGeom prst="line">
            <a:avLst/>
          </a:prstGeom>
          <a:noFill/>
          <a:ln w="76200">
            <a:solidFill>
              <a:srgbClr val="DE7CAC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 rot="1259352">
            <a:off x="1600200" y="5410200"/>
            <a:ext cx="541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810000" y="5410200"/>
            <a:ext cx="990600" cy="1066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12"/>
          <p:cNvSpPr>
            <a:spLocks noChangeArrowheads="1"/>
          </p:cNvSpPr>
          <p:nvPr/>
        </p:nvSpPr>
        <p:spPr bwMode="auto">
          <a:xfrm>
            <a:off x="3962400" y="1905000"/>
            <a:ext cx="1371600" cy="1371600"/>
          </a:xfrm>
          <a:prstGeom prst="ellipse">
            <a:avLst/>
          </a:prstGeom>
          <a:solidFill>
            <a:srgbClr val="DE7CAC"/>
          </a:solidFill>
          <a:ln w="9525">
            <a:solidFill>
              <a:srgbClr val="DE7CA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646408" y="1654314"/>
            <a:ext cx="19641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Energy balance/ 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metabolic cues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209800" y="1581090"/>
            <a:ext cx="7016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Light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838200" y="2590800"/>
            <a:ext cx="1901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Emotional state</a:t>
            </a: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rot="17410042" flipH="1">
            <a:off x="3381779" y="1503072"/>
            <a:ext cx="92075" cy="11001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rot="-4189958">
            <a:off x="2987676" y="2132012"/>
            <a:ext cx="654050" cy="1139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 rot="-4189958" flipH="1" flipV="1">
            <a:off x="5524500" y="1752440"/>
            <a:ext cx="822325" cy="1012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733800" y="150495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err="1" smtClean="0">
                <a:latin typeface="+mn-lt"/>
              </a:rPr>
              <a:t>Orexin</a:t>
            </a:r>
            <a:r>
              <a:rPr lang="en-US" sz="2000" b="1" dirty="0" smtClean="0">
                <a:latin typeface="+mn-lt"/>
              </a:rPr>
              <a:t> neurons</a:t>
            </a: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543550" y="4191000"/>
            <a:ext cx="1828800" cy="18288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386638" y="4657725"/>
            <a:ext cx="1071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Arousal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neurons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 rot="1159535">
            <a:off x="2940050" y="4303713"/>
            <a:ext cx="2925763" cy="304800"/>
            <a:chOff x="1920" y="2064"/>
            <a:chExt cx="1632" cy="192"/>
          </a:xfrm>
        </p:grpSpPr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1920" y="2160"/>
              <a:ext cx="163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1"/>
            <p:cNvSpPr>
              <a:spLocks noChangeShapeType="1"/>
            </p:cNvSpPr>
            <p:nvPr/>
          </p:nvSpPr>
          <p:spPr bwMode="auto">
            <a:xfrm>
              <a:off x="1920" y="2064"/>
              <a:ext cx="0" cy="19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Oval 3"/>
          <p:cNvSpPr>
            <a:spLocks noChangeArrowheads="1"/>
          </p:cNvSpPr>
          <p:nvPr/>
        </p:nvSpPr>
        <p:spPr bwMode="auto">
          <a:xfrm>
            <a:off x="1905000" y="3505200"/>
            <a:ext cx="914400" cy="9144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066800" y="3562350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VLPO</a:t>
            </a: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rot="19091107">
            <a:off x="5386022" y="2384336"/>
            <a:ext cx="104778" cy="2024175"/>
          </a:xfrm>
          <a:prstGeom prst="line">
            <a:avLst/>
          </a:prstGeom>
          <a:noFill/>
          <a:ln w="76200">
            <a:solidFill>
              <a:srgbClr val="DE7CAC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718329" y="4787111"/>
            <a:ext cx="15069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000" dirty="0" smtClean="0">
                <a:latin typeface="+mn-lt"/>
              </a:rPr>
              <a:t>Awake!!</a:t>
            </a:r>
          </a:p>
        </p:txBody>
      </p:sp>
      <p:sp>
        <p:nvSpPr>
          <p:cNvPr id="25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2900" dirty="0" err="1" smtClean="0"/>
              <a:t>Orexin</a:t>
            </a:r>
            <a:r>
              <a:rPr lang="en-US" sz="2900" dirty="0" smtClean="0"/>
              <a:t> neurons are activated by signals that keep us awake, and can activate the arousal neurons.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6307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 animBg="1"/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2900" dirty="0" smtClean="0"/>
              <a:t>What happens when the </a:t>
            </a:r>
            <a:r>
              <a:rPr lang="en-US" sz="2900" dirty="0" err="1" smtClean="0"/>
              <a:t>orexin</a:t>
            </a:r>
            <a:r>
              <a:rPr lang="en-US" sz="2900" dirty="0" smtClean="0"/>
              <a:t> neurons are switched off?</a:t>
            </a:r>
            <a:endParaRPr lang="en-US" sz="2900" dirty="0"/>
          </a:p>
        </p:txBody>
      </p:sp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3962400" y="1910967"/>
            <a:ext cx="1371600" cy="1371600"/>
          </a:xfrm>
          <a:prstGeom prst="ellipse">
            <a:avLst/>
          </a:prstGeom>
          <a:solidFill>
            <a:srgbClr val="DE7CAC"/>
          </a:solidFill>
          <a:ln w="9525">
            <a:solidFill>
              <a:srgbClr val="DE7CA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553200" y="1758567"/>
            <a:ext cx="19641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Energy balance/ 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metabolic cues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143000" y="1587117"/>
            <a:ext cx="1903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Light/Dark cycle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838200" y="2749167"/>
            <a:ext cx="1901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Emotional state</a:t>
            </a: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rot="17410042" flipH="1">
            <a:off x="3457616" y="1535657"/>
            <a:ext cx="111998" cy="10458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rot="-4189958">
            <a:off x="2987676" y="2290379"/>
            <a:ext cx="654050" cy="1139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rot="-4189958" flipH="1" flipV="1">
            <a:off x="5585590" y="1789735"/>
            <a:ext cx="776341" cy="9485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733800" y="142678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err="1" smtClean="0">
                <a:latin typeface="+mn-lt"/>
              </a:rPr>
              <a:t>Orexin</a:t>
            </a:r>
            <a:r>
              <a:rPr lang="en-US" sz="2000" b="1" dirty="0" smtClean="0">
                <a:latin typeface="+mn-lt"/>
              </a:rPr>
              <a:t> neurons</a:t>
            </a: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rot="-4189958" flipH="1">
            <a:off x="5261556" y="2360803"/>
            <a:ext cx="266375" cy="208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 rot="-4189958" flipH="1">
            <a:off x="3786441" y="2676043"/>
            <a:ext cx="296807" cy="18322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 rot="-4189958" flipH="1" flipV="1">
            <a:off x="3833486" y="2248185"/>
            <a:ext cx="305187" cy="3499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393124" y="4396616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Line 7"/>
          <p:cNvSpPr>
            <a:spLocks noChangeShapeType="1"/>
          </p:cNvSpPr>
          <p:nvPr/>
        </p:nvSpPr>
        <p:spPr bwMode="auto">
          <a:xfrm rot="-920969">
            <a:off x="1793163" y="4685197"/>
            <a:ext cx="5216015" cy="143178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3810000" y="5391978"/>
            <a:ext cx="990600" cy="1066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862942" y="4629978"/>
            <a:ext cx="3289300" cy="304800"/>
            <a:chOff x="1872" y="1872"/>
            <a:chExt cx="1632" cy="192"/>
          </a:xfrm>
        </p:grpSpPr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1872" y="1968"/>
              <a:ext cx="1632" cy="0"/>
            </a:xfrm>
            <a:prstGeom prst="lin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3504" y="1872"/>
              <a:ext cx="0" cy="192"/>
            </a:xfrm>
            <a:prstGeom prst="lin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10800000">
            <a:off x="2761345" y="4934777"/>
            <a:ext cx="3289300" cy="304800"/>
            <a:chOff x="1872" y="1872"/>
            <a:chExt cx="1632" cy="192"/>
          </a:xfrm>
        </p:grpSpPr>
        <p:sp>
          <p:nvSpPr>
            <p:cNvPr id="35" name="Line 17"/>
            <p:cNvSpPr>
              <a:spLocks noChangeShapeType="1"/>
            </p:cNvSpPr>
            <p:nvPr/>
          </p:nvSpPr>
          <p:spPr bwMode="auto">
            <a:xfrm>
              <a:off x="1872" y="1968"/>
              <a:ext cx="163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>
              <a:off x="3504" y="1872"/>
              <a:ext cx="0" cy="19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Oval 3"/>
          <p:cNvSpPr>
            <a:spLocks noChangeArrowheads="1"/>
          </p:cNvSpPr>
          <p:nvPr/>
        </p:nvSpPr>
        <p:spPr bwMode="auto">
          <a:xfrm>
            <a:off x="1660405" y="4426778"/>
            <a:ext cx="914400" cy="9144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7386638" y="4531553"/>
            <a:ext cx="1071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Arousal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neurons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838200" y="4683953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VLPO</a:t>
            </a:r>
          </a:p>
        </p:txBody>
      </p:sp>
    </p:spTree>
    <p:extLst>
      <p:ext uri="{BB962C8B-B14F-4D97-AF65-F5344CB8AC3E}">
        <p14:creationId xmlns:p14="http://schemas.microsoft.com/office/powerpoint/2010/main" val="23493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5334000" y="5326062"/>
            <a:ext cx="3809999" cy="12271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Arousal neurons are switched off too.</a:t>
            </a:r>
          </a:p>
          <a:p>
            <a:r>
              <a:rPr lang="en-US" dirty="0" smtClean="0"/>
              <a:t>We fall asleep.</a:t>
            </a:r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397750" y="3421062"/>
            <a:ext cx="1071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Arousal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neurons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88975" y="4686300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VLPO</a:t>
            </a: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1657350" y="4030662"/>
            <a:ext cx="1828800" cy="18288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6400800" y="3586162"/>
            <a:ext cx="819150" cy="83502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-920969">
            <a:off x="1962150" y="5402262"/>
            <a:ext cx="541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8"/>
          <p:cNvSpPr>
            <a:spLocks noChangeArrowheads="1"/>
          </p:cNvSpPr>
          <p:nvPr/>
        </p:nvSpPr>
        <p:spPr bwMode="auto">
          <a:xfrm>
            <a:off x="4171950" y="5402262"/>
            <a:ext cx="990600" cy="1066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 rot="-874703">
            <a:off x="3321050" y="4254500"/>
            <a:ext cx="2878138" cy="304800"/>
            <a:chOff x="1872" y="1872"/>
            <a:chExt cx="1632" cy="192"/>
          </a:xfrm>
        </p:grpSpPr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1872" y="1968"/>
              <a:ext cx="1632" cy="0"/>
            </a:xfrm>
            <a:prstGeom prst="lin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3504" y="1872"/>
              <a:ext cx="0" cy="192"/>
            </a:xfrm>
            <a:prstGeom prst="lin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1818274" y="4609326"/>
            <a:ext cx="14798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000" dirty="0" smtClean="0">
                <a:latin typeface="+mn-lt"/>
              </a:rPr>
              <a:t>Asleep!!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900" dirty="0" smtClean="0"/>
              <a:t>What happens when the </a:t>
            </a:r>
            <a:r>
              <a:rPr lang="en-US" sz="2900" dirty="0" err="1" smtClean="0"/>
              <a:t>orexin</a:t>
            </a:r>
            <a:r>
              <a:rPr lang="en-US" sz="2900" dirty="0" smtClean="0"/>
              <a:t> neurons are switched off?</a:t>
            </a:r>
            <a:endParaRPr lang="en-US" sz="2900" dirty="0"/>
          </a:p>
        </p:txBody>
      </p:sp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3962400" y="1910967"/>
            <a:ext cx="1371600" cy="1371600"/>
          </a:xfrm>
          <a:prstGeom prst="ellipse">
            <a:avLst/>
          </a:prstGeom>
          <a:solidFill>
            <a:srgbClr val="DE7CAC"/>
          </a:solidFill>
          <a:ln w="9525">
            <a:solidFill>
              <a:srgbClr val="DE7CA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553200" y="1758567"/>
            <a:ext cx="19641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Energy balance/ 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metabolic cues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143000" y="1587117"/>
            <a:ext cx="1903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Light/Dark cycle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838200" y="2749167"/>
            <a:ext cx="1901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Emotional state</a:t>
            </a:r>
          </a:p>
        </p:txBody>
      </p:sp>
      <p:sp>
        <p:nvSpPr>
          <p:cNvPr id="32" name="Line 19"/>
          <p:cNvSpPr>
            <a:spLocks noChangeShapeType="1"/>
          </p:cNvSpPr>
          <p:nvPr/>
        </p:nvSpPr>
        <p:spPr bwMode="auto">
          <a:xfrm rot="17410042" flipH="1">
            <a:off x="3457616" y="1535657"/>
            <a:ext cx="111998" cy="10458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rot="-4189958">
            <a:off x="2987676" y="2290379"/>
            <a:ext cx="654050" cy="1139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9"/>
          <p:cNvSpPr>
            <a:spLocks noChangeShapeType="1"/>
          </p:cNvSpPr>
          <p:nvPr/>
        </p:nvSpPr>
        <p:spPr bwMode="auto">
          <a:xfrm rot="-4189958" flipH="1" flipV="1">
            <a:off x="5585590" y="1789735"/>
            <a:ext cx="776341" cy="94853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3733800" y="1426780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err="1" smtClean="0">
                <a:latin typeface="+mn-lt"/>
              </a:rPr>
              <a:t>Orexin</a:t>
            </a:r>
            <a:r>
              <a:rPr lang="en-US" sz="2000" b="1" dirty="0" smtClean="0">
                <a:latin typeface="+mn-lt"/>
              </a:rPr>
              <a:t> neurons</a:t>
            </a:r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 rot="-4189958" flipH="1">
            <a:off x="5261556" y="2360803"/>
            <a:ext cx="266375" cy="208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 rot="-4189958" flipH="1">
            <a:off x="3786441" y="2676043"/>
            <a:ext cx="296807" cy="18322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 rot="-4189958" flipH="1" flipV="1">
            <a:off x="3833486" y="2248185"/>
            <a:ext cx="305187" cy="3499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280"/>
            <a:ext cx="8229600" cy="1143000"/>
          </a:xfrm>
        </p:spPr>
        <p:txBody>
          <a:bodyPr/>
          <a:lstStyle/>
          <a:p>
            <a:r>
              <a:rPr lang="en-US" dirty="0" smtClean="0"/>
              <a:t>Think, Pair, Share.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681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Given this sleep-wake circuit, can you predict what causes </a:t>
            </a:r>
            <a:r>
              <a:rPr lang="en-US" sz="3000" dirty="0" err="1" smtClean="0"/>
              <a:t>Skeeter’s</a:t>
            </a:r>
            <a:r>
              <a:rPr lang="en-US" sz="3000" dirty="0" smtClean="0"/>
              <a:t> narcolepsy??? </a:t>
            </a:r>
          </a:p>
          <a:p>
            <a:endParaRPr lang="en-US" sz="3000" dirty="0"/>
          </a:p>
          <a:p>
            <a:pPr marL="0" indent="0">
              <a:buNone/>
            </a:pPr>
            <a:endParaRPr lang="en-US" sz="3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0" t="27966" r="53188" b="24576"/>
          <a:stretch/>
        </p:blipFill>
        <p:spPr bwMode="auto">
          <a:xfrm>
            <a:off x="1371600" y="2776779"/>
            <a:ext cx="2944678" cy="347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t="27754" r="47083" b="25265"/>
          <a:stretch/>
        </p:blipFill>
        <p:spPr bwMode="auto">
          <a:xfrm>
            <a:off x="4968498" y="2776779"/>
            <a:ext cx="3057041" cy="343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7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Narcolepsy</a:t>
            </a:r>
          </a:p>
        </p:txBody>
      </p:sp>
      <p:pic>
        <p:nvPicPr>
          <p:cNvPr id="5" name="Neuro Unit 4.3 Narcoleptic dogs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25" y="1066800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Homework: What causes narcolepsy?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ea typeface="ＭＳ Ｐゴシック" pitchFamily="34" charset="-128"/>
              </a:rPr>
              <a:t>In 1999 researchers identified the gene responsible for causing narcolepsy in dogs.</a:t>
            </a:r>
          </a:p>
          <a:p>
            <a:pPr eaLnBrk="1" hangingPunct="1">
              <a:buFont typeface="Arial" pitchFamily="34" charset="0"/>
              <a:buNone/>
            </a:pPr>
            <a:endParaRPr lang="en-US" sz="2800" smtClean="0">
              <a:ea typeface="ＭＳ Ｐゴシック" pitchFamily="34" charset="-128"/>
            </a:endParaRPr>
          </a:p>
          <a:p>
            <a:pPr eaLnBrk="1" hangingPunct="1"/>
            <a:r>
              <a:rPr lang="en-US" sz="2800" smtClean="0">
                <a:ea typeface="ＭＳ Ｐゴシック" pitchFamily="34" charset="-128"/>
              </a:rPr>
              <a:t>The gene identified was a mutation in the receptor for orexin which caused the receptor to be defective.</a:t>
            </a:r>
          </a:p>
        </p:txBody>
      </p:sp>
    </p:spTree>
    <p:extLst>
      <p:ext uri="{BB962C8B-B14F-4D97-AF65-F5344CB8AC3E}">
        <p14:creationId xmlns:p14="http://schemas.microsoft.com/office/powerpoint/2010/main" val="85498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Now: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 smtClean="0"/>
              <a:t>Discuss the following questions with a partner: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What makes us fall asleep?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What makes us wake up?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3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So, what makes this happen?</a:t>
            </a:r>
            <a:endParaRPr lang="en-US" sz="3200" dirty="0"/>
          </a:p>
        </p:txBody>
      </p:sp>
      <p:pic>
        <p:nvPicPr>
          <p:cNvPr id="3" name="Narcoleptic Dog - YouTube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2192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IN1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5" b="94316" l="6286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3" t="3258" r="2665" b="4541"/>
          <a:stretch/>
        </p:blipFill>
        <p:spPr bwMode="auto">
          <a:xfrm>
            <a:off x="2133600" y="1813302"/>
            <a:ext cx="4899403" cy="435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 brain areas keep us awake and other areas put us to sleep</a:t>
            </a:r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28600" y="2826603"/>
            <a:ext cx="1905000" cy="92333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smtClean="0">
                <a:latin typeface="Calibri"/>
                <a:cs typeface="Calibri"/>
              </a:rPr>
              <a:t>Areas in the hypothalamus put us to </a:t>
            </a:r>
            <a:r>
              <a:rPr lang="en-US" dirty="0">
                <a:latin typeface="Calibri"/>
                <a:cs typeface="Calibri"/>
              </a:rPr>
              <a:t>sleep</a:t>
            </a:r>
          </a:p>
        </p:txBody>
      </p:sp>
      <p:sp>
        <p:nvSpPr>
          <p:cNvPr id="5" name="Frame 1"/>
          <p:cNvSpPr>
            <a:spLocks/>
          </p:cNvSpPr>
          <p:nvPr/>
        </p:nvSpPr>
        <p:spPr bwMode="auto">
          <a:xfrm>
            <a:off x="3657600" y="4038600"/>
            <a:ext cx="622654" cy="514180"/>
          </a:xfrm>
          <a:custGeom>
            <a:avLst/>
            <a:gdLst>
              <a:gd name="T0" fmla="*/ 0 w 1106488"/>
              <a:gd name="T1" fmla="*/ 0 h 990600"/>
              <a:gd name="T2" fmla="*/ 1106488 w 1106488"/>
              <a:gd name="T3" fmla="*/ 0 h 990600"/>
              <a:gd name="T4" fmla="*/ 1106488 w 1106488"/>
              <a:gd name="T5" fmla="*/ 990600 h 990600"/>
              <a:gd name="T6" fmla="*/ 0 w 1106488"/>
              <a:gd name="T7" fmla="*/ 990600 h 990600"/>
              <a:gd name="T8" fmla="*/ 0 w 1106488"/>
              <a:gd name="T9" fmla="*/ 0 h 990600"/>
              <a:gd name="T10" fmla="*/ 60328 w 1106488"/>
              <a:gd name="T11" fmla="*/ 60328 h 990600"/>
              <a:gd name="T12" fmla="*/ 60328 w 1106488"/>
              <a:gd name="T13" fmla="*/ 930272 h 990600"/>
              <a:gd name="T14" fmla="*/ 1046160 w 1106488"/>
              <a:gd name="T15" fmla="*/ 930272 h 990600"/>
              <a:gd name="T16" fmla="*/ 1046160 w 1106488"/>
              <a:gd name="T17" fmla="*/ 60328 h 990600"/>
              <a:gd name="T18" fmla="*/ 60328 w 1106488"/>
              <a:gd name="T19" fmla="*/ 60328 h 990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06488" h="990600">
                <a:moveTo>
                  <a:pt x="0" y="0"/>
                </a:moveTo>
                <a:lnTo>
                  <a:pt x="1106488" y="0"/>
                </a:lnTo>
                <a:lnTo>
                  <a:pt x="1106488" y="990600"/>
                </a:lnTo>
                <a:lnTo>
                  <a:pt x="0" y="990600"/>
                </a:lnTo>
                <a:lnTo>
                  <a:pt x="0" y="0"/>
                </a:lnTo>
                <a:close/>
                <a:moveTo>
                  <a:pt x="60328" y="60328"/>
                </a:moveTo>
                <a:lnTo>
                  <a:pt x="60328" y="930272"/>
                </a:lnTo>
                <a:lnTo>
                  <a:pt x="1046160" y="930272"/>
                </a:lnTo>
                <a:lnTo>
                  <a:pt x="1046160" y="60328"/>
                </a:lnTo>
                <a:lnTo>
                  <a:pt x="60328" y="60328"/>
                </a:lnTo>
                <a:close/>
              </a:path>
            </a:pathLst>
          </a:custGeom>
          <a:solidFill>
            <a:srgbClr val="3366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86600" y="3514927"/>
            <a:ext cx="1905000" cy="92333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smtClean="0">
                <a:latin typeface="Calibri"/>
                <a:cs typeface="Calibri"/>
              </a:rPr>
              <a:t>Areas in the brainstem keep us awake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4109" y="423599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VLPO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5021897"/>
            <a:ext cx="174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Arousal Neurons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572791" y="5052850"/>
            <a:ext cx="657223" cy="296339"/>
          </a:xfrm>
          <a:prstGeom prst="ellipse">
            <a:avLst/>
          </a:prstGeom>
          <a:solidFill>
            <a:srgbClr val="C7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>
            <a:spLocks/>
          </p:cNvSpPr>
          <p:nvPr/>
        </p:nvSpPr>
        <p:spPr bwMode="auto">
          <a:xfrm>
            <a:off x="4343400" y="4033683"/>
            <a:ext cx="904635" cy="1103247"/>
          </a:xfrm>
          <a:custGeom>
            <a:avLst/>
            <a:gdLst>
              <a:gd name="T0" fmla="*/ 0 w 1182688"/>
              <a:gd name="T1" fmla="*/ 0 h 1219200"/>
              <a:gd name="T2" fmla="*/ 1182688 w 1182688"/>
              <a:gd name="T3" fmla="*/ 0 h 1219200"/>
              <a:gd name="T4" fmla="*/ 1182688 w 1182688"/>
              <a:gd name="T5" fmla="*/ 1219200 h 1219200"/>
              <a:gd name="T6" fmla="*/ 0 w 1182688"/>
              <a:gd name="T7" fmla="*/ 1219200 h 1219200"/>
              <a:gd name="T8" fmla="*/ 0 w 1182688"/>
              <a:gd name="T9" fmla="*/ 0 h 1219200"/>
              <a:gd name="T10" fmla="*/ 72026 w 1182688"/>
              <a:gd name="T11" fmla="*/ 72026 h 1219200"/>
              <a:gd name="T12" fmla="*/ 72026 w 1182688"/>
              <a:gd name="T13" fmla="*/ 1147174 h 1219200"/>
              <a:gd name="T14" fmla="*/ 1110662 w 1182688"/>
              <a:gd name="T15" fmla="*/ 1147174 h 1219200"/>
              <a:gd name="T16" fmla="*/ 1110662 w 1182688"/>
              <a:gd name="T17" fmla="*/ 72026 h 1219200"/>
              <a:gd name="T18" fmla="*/ 72026 w 1182688"/>
              <a:gd name="T19" fmla="*/ 72026 h 12192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182688" h="1219200">
                <a:moveTo>
                  <a:pt x="0" y="0"/>
                </a:moveTo>
                <a:lnTo>
                  <a:pt x="1182688" y="0"/>
                </a:lnTo>
                <a:lnTo>
                  <a:pt x="1182688" y="1219200"/>
                </a:lnTo>
                <a:lnTo>
                  <a:pt x="0" y="1219200"/>
                </a:lnTo>
                <a:lnTo>
                  <a:pt x="0" y="0"/>
                </a:lnTo>
                <a:close/>
                <a:moveTo>
                  <a:pt x="72026" y="72026"/>
                </a:moveTo>
                <a:lnTo>
                  <a:pt x="72026" y="1147174"/>
                </a:lnTo>
                <a:lnTo>
                  <a:pt x="1110662" y="1147174"/>
                </a:lnTo>
                <a:lnTo>
                  <a:pt x="1110662" y="72026"/>
                </a:lnTo>
                <a:lnTo>
                  <a:pt x="72026" y="7202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855189" y="4400640"/>
            <a:ext cx="802411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9" idx="1"/>
          </p:cNvCxnSpPr>
          <p:nvPr/>
        </p:nvCxnSpPr>
        <p:spPr>
          <a:xfrm>
            <a:off x="5248035" y="4876800"/>
            <a:ext cx="1381365" cy="32976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BRAIN1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5" b="94316" l="6286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6" t="83496" r="38557" b="15476"/>
          <a:stretch/>
        </p:blipFill>
        <p:spPr bwMode="auto">
          <a:xfrm rot="-8940000">
            <a:off x="4834105" y="5522362"/>
            <a:ext cx="673138" cy="11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0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 brain areas keep us awake and other areas put us to sleep</a:t>
            </a:r>
            <a:endParaRPr lang="en-US" dirty="0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1447800" y="2316162"/>
            <a:ext cx="1371600" cy="13716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5791200" y="2316162"/>
            <a:ext cx="1371600" cy="1371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6477000" y="3763962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732049" y="4983162"/>
            <a:ext cx="15069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000" dirty="0" smtClean="0">
                <a:latin typeface="+mn-lt"/>
              </a:rPr>
              <a:t>Awake!!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787236" y="1706562"/>
            <a:ext cx="27294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Go to sleep area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344785" y="1709737"/>
            <a:ext cx="23179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Wake up area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2133600" y="3763962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371600" y="4983162"/>
            <a:ext cx="1510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Asleep!!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28600" y="5755342"/>
            <a:ext cx="861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000" b="1" dirty="0" smtClean="0">
                <a:latin typeface="+mn-lt"/>
              </a:rPr>
              <a:t>But how do they know what the other is doing???</a:t>
            </a:r>
            <a:endParaRPr lang="en-US" sz="3000" b="1" dirty="0">
              <a:latin typeface="+mn-lt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941219" y="2647949"/>
            <a:ext cx="1071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Arousal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neurons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49743" y="2801937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VLPO</a:t>
            </a:r>
          </a:p>
        </p:txBody>
      </p:sp>
    </p:spTree>
    <p:extLst>
      <p:ext uri="{BB962C8B-B14F-4D97-AF65-F5344CB8AC3E}">
        <p14:creationId xmlns:p14="http://schemas.microsoft.com/office/powerpoint/2010/main" val="24933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1447800" y="2590800"/>
            <a:ext cx="1371600" cy="13716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5791200" y="2590800"/>
            <a:ext cx="1371600" cy="1371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6477000" y="40386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5732049" y="5257800"/>
            <a:ext cx="15069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000" dirty="0" smtClean="0">
                <a:latin typeface="+mn-lt"/>
              </a:rPr>
              <a:t>Awake!!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762000" y="1981200"/>
            <a:ext cx="27798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Go to sleep area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319712" y="1984375"/>
            <a:ext cx="23680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Wake up area</a:t>
            </a: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2133600" y="40386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371600" y="5257800"/>
            <a:ext cx="1510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Asleep!!</a:t>
            </a:r>
          </a:p>
        </p:txBody>
      </p:sp>
      <p:cxnSp>
        <p:nvCxnSpPr>
          <p:cNvPr id="13" name="Straight Arrow Connector 12"/>
          <p:cNvCxnSpPr>
            <a:cxnSpLocks noChangeShapeType="1"/>
            <a:stCxn id="5" idx="6"/>
          </p:cNvCxnSpPr>
          <p:nvPr/>
        </p:nvCxnSpPr>
        <p:spPr bwMode="auto">
          <a:xfrm>
            <a:off x="2819400" y="3276600"/>
            <a:ext cx="2971800" cy="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two areas connect with each other.</a:t>
            </a:r>
            <a:br>
              <a:rPr lang="en-US" sz="3200" dirty="0" smtClean="0"/>
            </a:br>
            <a:r>
              <a:rPr lang="en-US" sz="3200" dirty="0" smtClean="0"/>
              <a:t>Can you predict how they connect?</a:t>
            </a:r>
            <a:endParaRPr lang="en-US" sz="3200" dirty="0">
              <a:latin typeface="+mn-lt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941219" y="2922587"/>
            <a:ext cx="1071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Arousal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neurons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49743" y="3076575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VLPO</a:t>
            </a:r>
          </a:p>
        </p:txBody>
      </p:sp>
    </p:spTree>
    <p:extLst>
      <p:ext uri="{BB962C8B-B14F-4D97-AF65-F5344CB8AC3E}">
        <p14:creationId xmlns:p14="http://schemas.microsoft.com/office/powerpoint/2010/main" val="35973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two areas connect with each other.</a:t>
            </a:r>
            <a:br>
              <a:rPr lang="en-US" sz="3200" dirty="0" smtClean="0"/>
            </a:br>
            <a:r>
              <a:rPr lang="en-US" sz="3200" dirty="0" smtClean="0"/>
              <a:t>They inhibit each other. </a:t>
            </a:r>
            <a:endParaRPr lang="en-US" sz="3200" dirty="0">
              <a:latin typeface="+mn-lt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447800" y="2468562"/>
            <a:ext cx="1371600" cy="13716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3366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971800" y="2849562"/>
            <a:ext cx="2590800" cy="304800"/>
            <a:chOff x="1872" y="1872"/>
            <a:chExt cx="1632" cy="192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872" y="1968"/>
              <a:ext cx="1632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504" y="1872"/>
              <a:ext cx="0" cy="192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971800" y="3154362"/>
            <a:ext cx="2590800" cy="304800"/>
            <a:chOff x="1920" y="2064"/>
            <a:chExt cx="1632" cy="192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1920" y="2160"/>
              <a:ext cx="163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920" y="2064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5791200" y="2468562"/>
            <a:ext cx="1371600" cy="1371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6477000" y="3916362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2133600" y="3916362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732049" y="5135562"/>
            <a:ext cx="15069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000" dirty="0" smtClean="0">
                <a:latin typeface="+mn-lt"/>
              </a:rPr>
              <a:t>Awake!!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762000" y="1858962"/>
            <a:ext cx="27798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Go to sleep area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319712" y="1862137"/>
            <a:ext cx="23680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Wake up area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371600" y="5135562"/>
            <a:ext cx="1510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Asleep!!</a:t>
            </a: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228600" y="5907742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800" dirty="0" smtClean="0">
                <a:latin typeface="+mn-lt"/>
              </a:rPr>
              <a:t>But, would this work???</a:t>
            </a:r>
            <a:endParaRPr lang="en-US" sz="2800" dirty="0">
              <a:latin typeface="+mn-lt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941219" y="2800349"/>
            <a:ext cx="1071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Arousal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neurons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1749743" y="2954337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VLPO</a:t>
            </a:r>
          </a:p>
        </p:txBody>
      </p:sp>
    </p:spTree>
    <p:extLst>
      <p:ext uri="{BB962C8B-B14F-4D97-AF65-F5344CB8AC3E}">
        <p14:creationId xmlns:p14="http://schemas.microsoft.com/office/powerpoint/2010/main" val="69996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To wake up, our “wake up” area needs to be more active than the “go to sleep” area.</a:t>
            </a:r>
            <a:endParaRPr lang="en-US" sz="3200" dirty="0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1752600" y="2514600"/>
            <a:ext cx="914400" cy="9144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486400" y="3276600"/>
            <a:ext cx="1828800" cy="18288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47800" y="2128838"/>
            <a:ext cx="163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latin typeface="+mn-lt"/>
              </a:rPr>
              <a:t>Go to sleep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791200" y="2778125"/>
            <a:ext cx="131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latin typeface="+mn-lt"/>
              </a:rPr>
              <a:t>Wake up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rot="1259352">
            <a:off x="1600200" y="4419600"/>
            <a:ext cx="541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3810000" y="4419600"/>
            <a:ext cx="990600" cy="1066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 rot="1159535">
            <a:off x="2806700" y="3389313"/>
            <a:ext cx="3052763" cy="304800"/>
            <a:chOff x="1920" y="2064"/>
            <a:chExt cx="1632" cy="192"/>
          </a:xfrm>
        </p:grpSpPr>
        <p:sp>
          <p:nvSpPr>
            <p:cNvPr id="11" name="Line 17"/>
            <p:cNvSpPr>
              <a:spLocks noChangeShapeType="1"/>
            </p:cNvSpPr>
            <p:nvPr/>
          </p:nvSpPr>
          <p:spPr bwMode="auto">
            <a:xfrm>
              <a:off x="1920" y="2160"/>
              <a:ext cx="1632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1920" y="2064"/>
              <a:ext cx="0" cy="19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6392276" y="5372100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732049" y="5923002"/>
            <a:ext cx="15069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000" dirty="0" smtClean="0">
                <a:latin typeface="+mn-lt"/>
              </a:rPr>
              <a:t>Awake!!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852239" y="3821489"/>
            <a:ext cx="1071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Arousal</a:t>
            </a:r>
          </a:p>
          <a:p>
            <a:pPr>
              <a:defRPr/>
            </a:pPr>
            <a:r>
              <a:rPr lang="en-US" sz="2000" b="1" dirty="0" smtClean="0">
                <a:latin typeface="+mn-lt"/>
              </a:rPr>
              <a:t>neurons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27233" y="2773065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VLPO</a:t>
            </a:r>
          </a:p>
        </p:txBody>
      </p:sp>
    </p:spTree>
    <p:extLst>
      <p:ext uri="{BB962C8B-B14F-4D97-AF65-F5344CB8AC3E}">
        <p14:creationId xmlns:p14="http://schemas.microsoft.com/office/powerpoint/2010/main" val="427492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To sleep, the “go to sleep” area needs to be more active than the “wake up” area.</a:t>
            </a:r>
            <a:endParaRPr lang="en-US" sz="3200" dirty="0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295400" y="3001962"/>
            <a:ext cx="1828800" cy="1828800"/>
          </a:xfrm>
          <a:prstGeom prst="ellipse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943600" y="2557462"/>
            <a:ext cx="914400" cy="914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rot="-920969">
            <a:off x="1600200" y="4373562"/>
            <a:ext cx="5410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3810000" y="4373562"/>
            <a:ext cx="990600" cy="10668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 rot="-874703">
            <a:off x="2959100" y="3225800"/>
            <a:ext cx="2878138" cy="304800"/>
            <a:chOff x="1872" y="1872"/>
            <a:chExt cx="1632" cy="192"/>
          </a:xfrm>
        </p:grpSpPr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1872" y="1968"/>
              <a:ext cx="1632" cy="0"/>
            </a:xfrm>
            <a:prstGeom prst="lin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3504" y="1872"/>
              <a:ext cx="0" cy="192"/>
            </a:xfrm>
            <a:prstGeom prst="lin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30325" y="2468562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latin typeface="+mn-lt"/>
              </a:rPr>
              <a:t>Go to sleep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788025" y="2006600"/>
            <a:ext cx="1317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latin typeface="+mn-lt"/>
              </a:rPr>
              <a:t>Wake up</a:t>
            </a: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2223450" y="5089618"/>
            <a:ext cx="0" cy="6349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461450" y="5876964"/>
            <a:ext cx="1510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000" dirty="0" smtClean="0">
                <a:latin typeface="+mn-lt"/>
              </a:rPr>
              <a:t>Asleep!!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019800" y="2752764"/>
            <a:ext cx="8363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500" b="1" dirty="0" smtClean="0">
                <a:latin typeface="+mn-lt"/>
              </a:rPr>
              <a:t>Arousal</a:t>
            </a:r>
          </a:p>
          <a:p>
            <a:pPr>
              <a:defRPr/>
            </a:pPr>
            <a:r>
              <a:rPr lang="en-US" sz="1500" b="1" dirty="0" smtClean="0">
                <a:latin typeface="+mn-lt"/>
              </a:rPr>
              <a:t>neurons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839593" y="3716337"/>
            <a:ext cx="754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 smtClean="0">
                <a:latin typeface="+mn-lt"/>
              </a:rPr>
              <a:t>VLPO</a:t>
            </a:r>
          </a:p>
        </p:txBody>
      </p:sp>
    </p:spTree>
    <p:extLst>
      <p:ext uri="{BB962C8B-B14F-4D97-AF65-F5344CB8AC3E}">
        <p14:creationId xmlns:p14="http://schemas.microsoft.com/office/powerpoint/2010/main" val="13762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677</Words>
  <Application>Microsoft Office PowerPoint</Application>
  <PresentationFormat>On-screen Show (4:3)</PresentationFormat>
  <Paragraphs>134</Paragraphs>
  <Slides>18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Neurological Disorders Lesson 4.3 </vt:lpstr>
      <vt:lpstr>Do Now:</vt:lpstr>
      <vt:lpstr>So, what makes this happen?</vt:lpstr>
      <vt:lpstr>Specific brain areas keep us awake and other areas put us to sleep</vt:lpstr>
      <vt:lpstr>Specific brain areas keep us awake and other areas put us to sleep</vt:lpstr>
      <vt:lpstr>The two areas connect with each other. Can you predict how they connect?</vt:lpstr>
      <vt:lpstr>The two areas connect with each other. They inhibit each other. </vt:lpstr>
      <vt:lpstr>To wake up, our “wake up” area needs to be more active than the “go to sleep” area.</vt:lpstr>
      <vt:lpstr>To sleep, the “go to sleep” area needs to be more active than the “wake up” area.</vt:lpstr>
      <vt:lpstr>But how is the transition from sleep to wake (and vice versa) controlled?</vt:lpstr>
      <vt:lpstr>Orexin neurons in our hypothalamus are activated by signals that keep us awake.</vt:lpstr>
      <vt:lpstr>Orexin neurons are activated by signals that keep us awake, and can activate the arousal neurons.</vt:lpstr>
      <vt:lpstr>Orexin neurons are activated by signals that keep us awake, and can activate the arousal neurons.</vt:lpstr>
      <vt:lpstr>What happens when the orexin neurons are switched off?</vt:lpstr>
      <vt:lpstr>What happens when the orexin neurons are switched off?</vt:lpstr>
      <vt:lpstr>Think, Pair, Share.</vt:lpstr>
      <vt:lpstr>Narcolepsy</vt:lpstr>
      <vt:lpstr>Homework: What causes narcolepsy?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Five Senses In the Brain</dc:title>
  <dc:creator>KatieJeff</dc:creator>
  <cp:lastModifiedBy>Katie</cp:lastModifiedBy>
  <cp:revision>61</cp:revision>
  <dcterms:created xsi:type="dcterms:W3CDTF">2012-02-13T17:56:23Z</dcterms:created>
  <dcterms:modified xsi:type="dcterms:W3CDTF">2013-10-29T01:16:51Z</dcterms:modified>
</cp:coreProperties>
</file>